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5" r:id="rId4"/>
  </p:sldMasterIdLst>
  <p:notesMasterIdLst>
    <p:notesMasterId r:id="rId6"/>
  </p:notesMasterIdLst>
  <p:handoutMasterIdLst>
    <p:handoutMasterId r:id="rId7"/>
  </p:handoutMasterIdLst>
  <p:sldIdLst>
    <p:sldId id="272" r:id="rId5"/>
  </p:sldIdLst>
  <p:sldSz cx="9906000" cy="6858000" type="A4"/>
  <p:notesSz cx="7104063" cy="10234613"/>
  <p:embeddedFontLst>
    <p:embeddedFont>
      <p:font typeface="ABeeZee" panose="020B0604020202020204" charset="0"/>
      <p:regular r:id="rId8"/>
      <p:italic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Knowledge Organiser" id="{05F5C21C-80EB-485D-8A48-B7372057F073}">
          <p14:sldIdLst>
            <p14:sldId id="27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77777"/>
    <a:srgbClr val="2B4B6F"/>
    <a:srgbClr val="DCE6F2"/>
    <a:srgbClr val="292929"/>
    <a:srgbClr val="E6E6E6"/>
    <a:srgbClr val="CDCDCD"/>
    <a:srgbClr val="FDFEFF"/>
    <a:srgbClr val="F4F5FA"/>
    <a:srgbClr val="969696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FD0985-C96C-4DE0-A3D7-26D8C4BE74B5}" v="208" dt="2021-12-08T11:20:28.3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28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6" d="100"/>
          <a:sy n="56" d="100"/>
        </p:scale>
        <p:origin x="3235" y="5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AE5057F-51DC-4CB1-913C-B2B6E53A670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807425-02C0-4855-8765-56E01C0D884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EEB271-6D2E-4932-B332-3CCBD2D9B8F3}" type="datetimeFigureOut">
              <a:rPr lang="en-GB" smtClean="0"/>
              <a:t>09/12/2021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6A0F29-3762-45EE-B27A-9886751D419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385456-8668-428D-8882-0FB554D3060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6199A0-6006-459C-9E64-1915525830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05416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CE204B5A-DF1A-422B-8E34-C818CF8FD4D7}" type="datetimeFigureOut">
              <a:rPr lang="en-GB" smtClean="0"/>
              <a:t>09/12/2021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57275" y="1279525"/>
            <a:ext cx="4989513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D2A9E722-A5C7-4E09-A010-6385BADDE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478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1C41F658-AB78-454E-B3EC-13F82DAF20DC}"/>
              </a:ext>
            </a:extLst>
          </p:cNvPr>
          <p:cNvSpPr/>
          <p:nvPr userDrawn="1"/>
        </p:nvSpPr>
        <p:spPr>
          <a:xfrm>
            <a:off x="15240" y="236576"/>
            <a:ext cx="6243320" cy="579665"/>
          </a:xfrm>
          <a:custGeom>
            <a:avLst/>
            <a:gdLst>
              <a:gd name="connsiteX0" fmla="*/ 0 w 6901416"/>
              <a:gd name="connsiteY0" fmla="*/ 0 h 866547"/>
              <a:gd name="connsiteX1" fmla="*/ 6901416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  <a:gd name="connsiteX0" fmla="*/ 0 w 6901416"/>
              <a:gd name="connsiteY0" fmla="*/ 0 h 866547"/>
              <a:gd name="connsiteX1" fmla="*/ 6855696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  <a:gd name="connsiteX0" fmla="*/ 0 w 6901416"/>
              <a:gd name="connsiteY0" fmla="*/ 0 h 866547"/>
              <a:gd name="connsiteX1" fmla="*/ 6836646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  <a:gd name="connsiteX0" fmla="*/ 0 w 6901416"/>
              <a:gd name="connsiteY0" fmla="*/ 0 h 866547"/>
              <a:gd name="connsiteX1" fmla="*/ 6754730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01416" h="866547">
                <a:moveTo>
                  <a:pt x="0" y="0"/>
                </a:moveTo>
                <a:lnTo>
                  <a:pt x="6754730" y="0"/>
                </a:lnTo>
                <a:lnTo>
                  <a:pt x="6901416" y="866547"/>
                </a:lnTo>
                <a:lnTo>
                  <a:pt x="0" y="86654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80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5A7F807-AF4F-49BE-AE61-1B65E2F7B4C2}"/>
              </a:ext>
            </a:extLst>
          </p:cNvPr>
          <p:cNvSpPr txBox="1">
            <a:spLocks/>
          </p:cNvSpPr>
          <p:nvPr userDrawn="1"/>
        </p:nvSpPr>
        <p:spPr>
          <a:xfrm>
            <a:off x="201347" y="245346"/>
            <a:ext cx="4869418" cy="561911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ts val="32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b="1" kern="1200" spc="100" baseline="0">
                <a:solidFill>
                  <a:schemeClr val="tx1"/>
                </a:solidFill>
                <a:latin typeface="ABeeZee" panose="020000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FFFFFF"/>
                </a:solidFill>
              </a:rPr>
              <a:t>Year 3 Knowledge Organiser</a:t>
            </a:r>
            <a:endParaRPr lang="en-GB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570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59C1E55-1BE4-454B-9415-5D61A5F02BB4}"/>
              </a:ext>
            </a:extLst>
          </p:cNvPr>
          <p:cNvSpPr/>
          <p:nvPr userDrawn="1"/>
        </p:nvSpPr>
        <p:spPr>
          <a:xfrm>
            <a:off x="0" y="-1"/>
            <a:ext cx="9906000" cy="6858000"/>
          </a:xfrm>
          <a:custGeom>
            <a:avLst/>
            <a:gdLst>
              <a:gd name="connsiteX0" fmla="*/ 152400 w 9906000"/>
              <a:gd name="connsiteY0" fmla="*/ 152400 h 6858000"/>
              <a:gd name="connsiteX1" fmla="*/ 152400 w 9906000"/>
              <a:gd name="connsiteY1" fmla="*/ 6703469 h 6858000"/>
              <a:gd name="connsiteX2" fmla="*/ 9744364 w 9906000"/>
              <a:gd name="connsiteY2" fmla="*/ 6703469 h 6858000"/>
              <a:gd name="connsiteX3" fmla="*/ 9744364 w 9906000"/>
              <a:gd name="connsiteY3" fmla="*/ 152400 h 6858000"/>
              <a:gd name="connsiteX4" fmla="*/ 0 w 9906000"/>
              <a:gd name="connsiteY4" fmla="*/ 0 h 6858000"/>
              <a:gd name="connsiteX5" fmla="*/ 9906000 w 9906000"/>
              <a:gd name="connsiteY5" fmla="*/ 0 h 6858000"/>
              <a:gd name="connsiteX6" fmla="*/ 9906000 w 9906000"/>
              <a:gd name="connsiteY6" fmla="*/ 6858000 h 6858000"/>
              <a:gd name="connsiteX7" fmla="*/ 0 w 9906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06000" h="6858000">
                <a:moveTo>
                  <a:pt x="152400" y="152400"/>
                </a:moveTo>
                <a:lnTo>
                  <a:pt x="152400" y="6703469"/>
                </a:lnTo>
                <a:lnTo>
                  <a:pt x="9744364" y="6703469"/>
                </a:lnTo>
                <a:lnTo>
                  <a:pt x="9744364" y="152400"/>
                </a:lnTo>
                <a:close/>
                <a:moveTo>
                  <a:pt x="0" y="0"/>
                </a:moveTo>
                <a:lnTo>
                  <a:pt x="9906000" y="0"/>
                </a:lnTo>
                <a:lnTo>
                  <a:pt x="990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21" name="Picture 20" descr="Shape&#10;&#10;Description automatically generated with medium confidence">
            <a:extLst>
              <a:ext uri="{FF2B5EF4-FFF2-40B4-BE49-F238E27FC236}">
                <a16:creationId xmlns:a16="http://schemas.microsoft.com/office/drawing/2014/main" id="{E9F49053-895A-469C-83C4-4142EFBB233B}"/>
              </a:ext>
            </a:extLst>
          </p:cNvPr>
          <p:cNvPicPr/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19" y="6388663"/>
            <a:ext cx="560705" cy="37973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F2A00A32-0371-450E-B5DE-98D96C61E986}"/>
              </a:ext>
            </a:extLst>
          </p:cNvPr>
          <p:cNvGrpSpPr/>
          <p:nvPr userDrawn="1"/>
        </p:nvGrpSpPr>
        <p:grpSpPr>
          <a:xfrm>
            <a:off x="-659624" y="6168007"/>
            <a:ext cx="1419000" cy="1343042"/>
            <a:chOff x="-2681662" y="4062078"/>
            <a:chExt cx="2019221" cy="1911133"/>
          </a:xfrm>
        </p:grpSpPr>
        <p:sp>
          <p:nvSpPr>
            <p:cNvPr id="17" name="Arc 16">
              <a:extLst>
                <a:ext uri="{FF2B5EF4-FFF2-40B4-BE49-F238E27FC236}">
                  <a16:creationId xmlns:a16="http://schemas.microsoft.com/office/drawing/2014/main" id="{5F4AFCCD-6909-4A9E-BC22-5C085EA36C76}"/>
                </a:ext>
              </a:extLst>
            </p:cNvPr>
            <p:cNvSpPr/>
            <p:nvPr userDrawn="1"/>
          </p:nvSpPr>
          <p:spPr>
            <a:xfrm>
              <a:off x="-2681662" y="4062078"/>
              <a:ext cx="2019221" cy="1911133"/>
            </a:xfrm>
            <a:prstGeom prst="arc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346D18A-A33A-4F70-A6C0-805025725B5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708"/>
            <a:stretch/>
          </p:blipFill>
          <p:spPr>
            <a:xfrm>
              <a:off x="-1626260" y="4352551"/>
              <a:ext cx="731915" cy="5886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74054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4C82120-80FC-4047-AD64-E40BB5614416}"/>
              </a:ext>
            </a:extLst>
          </p:cNvPr>
          <p:cNvSpPr/>
          <p:nvPr/>
        </p:nvSpPr>
        <p:spPr>
          <a:xfrm>
            <a:off x="2560320" y="4842327"/>
            <a:ext cx="7055560" cy="1761517"/>
          </a:xfrm>
          <a:prstGeom prst="rect">
            <a:avLst/>
          </a:prstGeom>
          <a:solidFill>
            <a:schemeClr val="tx2"/>
          </a:solidFill>
          <a:ln w="127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58" name="Table 66">
            <a:extLst>
              <a:ext uri="{FF2B5EF4-FFF2-40B4-BE49-F238E27FC236}">
                <a16:creationId xmlns:a16="http://schemas.microsoft.com/office/drawing/2014/main" id="{22208A90-0ECB-4314-A6EB-9A941FA868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8266210"/>
              </p:ext>
            </p:extLst>
          </p:nvPr>
        </p:nvGraphicFramePr>
        <p:xfrm>
          <a:off x="259320" y="2133270"/>
          <a:ext cx="3051578" cy="259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5178">
                  <a:extLst>
                    <a:ext uri="{9D8B030D-6E8A-4147-A177-3AD203B41FA5}">
                      <a16:colId xmlns:a16="http://schemas.microsoft.com/office/drawing/2014/main" val="519676937"/>
                    </a:ext>
                  </a:extLst>
                </a:gridCol>
                <a:gridCol w="1526400">
                  <a:extLst>
                    <a:ext uri="{9D8B030D-6E8A-4147-A177-3AD203B41FA5}">
                      <a16:colId xmlns:a16="http://schemas.microsoft.com/office/drawing/2014/main" val="1345927270"/>
                    </a:ext>
                  </a:extLst>
                </a:gridCol>
              </a:tblGrid>
              <a:tr h="233304"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ABeeZee" panose="02000000000000000000" pitchFamily="2" charset="0"/>
                        </a:rPr>
                        <a:t>Angles as Turns</a:t>
                      </a:r>
                    </a:p>
                  </a:txBody>
                  <a:tcPr marL="54664" marR="54664" marT="27332" marB="2733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54664" marR="54664" marT="27332" marB="2733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7935522"/>
                  </a:ext>
                </a:extLst>
              </a:tr>
              <a:tr h="733423"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54664" marR="54664" marT="27332" marB="2733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54664" marR="54664" marT="27332" marB="2733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9070754"/>
                  </a:ext>
                </a:extLst>
              </a:tr>
              <a:tr h="4129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One right angle is one quarter turn</a:t>
                      </a:r>
                      <a:endParaRPr lang="en-GB" sz="12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54664" marR="54664" marT="27332" marB="2733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  <a:t>Three right angles </a:t>
                      </a:r>
                      <a:r>
                        <a:rPr lang="en-US" sz="1200" kern="1400" dirty="0">
                          <a:solidFill>
                            <a:srgbClr val="000000"/>
                          </a:solidFill>
                          <a:latin typeface="ABeeZee" panose="02000000000000000000" pitchFamily="2" charset="0"/>
                        </a:rPr>
                        <a:t>is a three-quarter</a:t>
                      </a:r>
                      <a:r>
                        <a:rPr lang="en-US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  <a:t> turn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2061820"/>
                  </a:ext>
                </a:extLst>
              </a:tr>
              <a:tr h="787465"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54664" marR="54664" marT="27332" marB="2733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54664" marR="54664" marT="27332" marB="2733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0833570"/>
                  </a:ext>
                </a:extLst>
              </a:tr>
              <a:tr h="412920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  <a:t>Two right angles </a:t>
                      </a:r>
                      <a:br>
                        <a:rPr lang="en-US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</a:br>
                      <a:r>
                        <a:rPr lang="en-US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  <a:t>are one half turn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400" dirty="0">
                          <a:solidFill>
                            <a:srgbClr val="000000"/>
                          </a:solidFill>
                          <a:latin typeface="ABeeZee" panose="02000000000000000000" pitchFamily="2" charset="0"/>
                        </a:rPr>
                        <a:t>Four</a:t>
                      </a:r>
                      <a:r>
                        <a:rPr lang="en-US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  <a:t> right angles </a:t>
                      </a:r>
                      <a:br>
                        <a:rPr lang="en-US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</a:br>
                      <a:r>
                        <a:rPr lang="en-US" sz="1200" kern="1400" dirty="0">
                          <a:solidFill>
                            <a:srgbClr val="000000"/>
                          </a:solidFill>
                          <a:latin typeface="ABeeZee" panose="02000000000000000000" pitchFamily="2" charset="0"/>
                        </a:rPr>
                        <a:t>is a full turn</a:t>
                      </a:r>
                      <a:endParaRPr lang="en-US" sz="12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BeeZee" panose="02000000000000000000" pitchFamily="2" charset="0"/>
                      </a:endParaRPr>
                    </a:p>
                  </a:txBody>
                  <a:tcPr marL="54664" marR="54664" marT="27332" marB="2733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520358"/>
                  </a:ext>
                </a:extLst>
              </a:tr>
            </a:tbl>
          </a:graphicData>
        </a:graphic>
      </p:graphicFrame>
      <p:pic>
        <p:nvPicPr>
          <p:cNvPr id="59" name="Picture 5">
            <a:extLst>
              <a:ext uri="{FF2B5EF4-FFF2-40B4-BE49-F238E27FC236}">
                <a16:creationId xmlns:a16="http://schemas.microsoft.com/office/drawing/2014/main" id="{D7A5C025-3FC1-481B-8D93-705275E22E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764" y="3563081"/>
            <a:ext cx="747189" cy="747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61" name="Picture 4">
            <a:extLst>
              <a:ext uri="{FF2B5EF4-FFF2-40B4-BE49-F238E27FC236}">
                <a16:creationId xmlns:a16="http://schemas.microsoft.com/office/drawing/2014/main" id="{0FC0F959-E579-406F-8AF4-0B5B727D48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8946" y="2389078"/>
            <a:ext cx="806167" cy="766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67" name="Picture 3">
            <a:extLst>
              <a:ext uri="{FF2B5EF4-FFF2-40B4-BE49-F238E27FC236}">
                <a16:creationId xmlns:a16="http://schemas.microsoft.com/office/drawing/2014/main" id="{24211FEC-B9CA-498C-9DC0-5C13078EC9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616" y="3563081"/>
            <a:ext cx="747189" cy="785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68" name="Picture 2">
            <a:extLst>
              <a:ext uri="{FF2B5EF4-FFF2-40B4-BE49-F238E27FC236}">
                <a16:creationId xmlns:a16="http://schemas.microsoft.com/office/drawing/2014/main" id="{CBA4A990-B711-4A9C-88BE-31D790C60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57" r="-2161"/>
          <a:stretch>
            <a:fillRect/>
          </a:stretch>
        </p:blipFill>
        <p:spPr bwMode="auto">
          <a:xfrm>
            <a:off x="618536" y="2429718"/>
            <a:ext cx="822814" cy="743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graphicFrame>
        <p:nvGraphicFramePr>
          <p:cNvPr id="69" name="Table 5">
            <a:extLst>
              <a:ext uri="{FF2B5EF4-FFF2-40B4-BE49-F238E27FC236}">
                <a16:creationId xmlns:a16="http://schemas.microsoft.com/office/drawing/2014/main" id="{A40A63DC-7E93-4E36-ABE1-CF4F35C0B3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6323850"/>
              </p:ext>
            </p:extLst>
          </p:nvPr>
        </p:nvGraphicFramePr>
        <p:xfrm>
          <a:off x="6375990" y="233530"/>
          <a:ext cx="1417239" cy="32923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3799">
                  <a:extLst>
                    <a:ext uri="{9D8B030D-6E8A-4147-A177-3AD203B41FA5}">
                      <a16:colId xmlns:a16="http://schemas.microsoft.com/office/drawing/2014/main" val="3208353410"/>
                    </a:ext>
                  </a:extLst>
                </a:gridCol>
                <a:gridCol w="853440">
                  <a:extLst>
                    <a:ext uri="{9D8B030D-6E8A-4147-A177-3AD203B41FA5}">
                      <a16:colId xmlns:a16="http://schemas.microsoft.com/office/drawing/2014/main" val="2020300948"/>
                    </a:ext>
                  </a:extLst>
                </a:gridCol>
              </a:tblGrid>
              <a:tr h="282354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ABeeZee" panose="02000000000000000000" pitchFamily="2" charset="0"/>
                        </a:rPr>
                        <a:t>Roman Numerals</a:t>
                      </a:r>
                      <a:endParaRPr lang="en-GB" sz="1200" dirty="0">
                        <a:solidFill>
                          <a:schemeClr val="tx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520511"/>
                  </a:ext>
                </a:extLst>
              </a:tr>
              <a:tr h="250831">
                <a:tc>
                  <a:txBody>
                    <a:bodyPr/>
                    <a:lstStyle/>
                    <a:p>
                      <a:pPr marL="72000" algn="ctr"/>
                      <a:r>
                        <a:rPr lang="en-US" sz="12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192334"/>
                  </a:ext>
                </a:extLst>
              </a:tr>
              <a:tr h="250831">
                <a:tc>
                  <a:txBody>
                    <a:bodyPr/>
                    <a:lstStyle/>
                    <a:p>
                      <a:pPr marL="72000"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2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I</a:t>
                      </a:r>
                      <a:r>
                        <a:rPr lang="en-GB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I</a:t>
                      </a:r>
                      <a:endParaRPr lang="en-US" sz="12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459727"/>
                  </a:ext>
                </a:extLst>
              </a:tr>
              <a:tr h="250831">
                <a:tc>
                  <a:txBody>
                    <a:bodyPr/>
                    <a:lstStyle/>
                    <a:p>
                      <a:pPr marL="72000" algn="ctr"/>
                      <a:r>
                        <a:rPr lang="en-GB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ctr"/>
                      <a:r>
                        <a:rPr lang="en-GB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III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527181"/>
                  </a:ext>
                </a:extLst>
              </a:tr>
              <a:tr h="250831">
                <a:tc>
                  <a:txBody>
                    <a:bodyPr/>
                    <a:lstStyle/>
                    <a:p>
                      <a:pPr marL="72000" algn="ctr"/>
                      <a:r>
                        <a:rPr lang="en-GB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ctr"/>
                      <a:r>
                        <a:rPr lang="en-GB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IV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665995"/>
                  </a:ext>
                </a:extLst>
              </a:tr>
              <a:tr h="250831">
                <a:tc>
                  <a:txBody>
                    <a:bodyPr/>
                    <a:lstStyle/>
                    <a:p>
                      <a:pPr marL="72000" algn="ctr"/>
                      <a:r>
                        <a:rPr lang="en-GB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ctr"/>
                      <a:r>
                        <a:rPr lang="en-GB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V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8908478"/>
                  </a:ext>
                </a:extLst>
              </a:tr>
              <a:tr h="250831">
                <a:tc>
                  <a:txBody>
                    <a:bodyPr/>
                    <a:lstStyle/>
                    <a:p>
                      <a:pPr marL="72000" algn="ctr"/>
                      <a:r>
                        <a:rPr lang="en-GB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ctr"/>
                      <a:r>
                        <a:rPr lang="en-GB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VI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4879052"/>
                  </a:ext>
                </a:extLst>
              </a:tr>
              <a:tr h="250831">
                <a:tc>
                  <a:txBody>
                    <a:bodyPr/>
                    <a:lstStyle/>
                    <a:p>
                      <a:pPr marL="72000" algn="ctr"/>
                      <a:r>
                        <a:rPr lang="en-GB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ctr"/>
                      <a:r>
                        <a:rPr lang="en-GB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VII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0586049"/>
                  </a:ext>
                </a:extLst>
              </a:tr>
              <a:tr h="250831">
                <a:tc>
                  <a:txBody>
                    <a:bodyPr/>
                    <a:lstStyle/>
                    <a:p>
                      <a:pPr marL="72000" algn="ctr"/>
                      <a:r>
                        <a:rPr lang="en-GB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ctr"/>
                      <a:r>
                        <a:rPr lang="en-GB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VIII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0972796"/>
                  </a:ext>
                </a:extLst>
              </a:tr>
              <a:tr h="250831">
                <a:tc>
                  <a:txBody>
                    <a:bodyPr/>
                    <a:lstStyle/>
                    <a:p>
                      <a:pPr marL="72000" algn="ctr"/>
                      <a:r>
                        <a:rPr lang="en-GB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ctr"/>
                      <a:r>
                        <a:rPr lang="en-GB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IX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2254525"/>
                  </a:ext>
                </a:extLst>
              </a:tr>
              <a:tr h="250831">
                <a:tc>
                  <a:txBody>
                    <a:bodyPr/>
                    <a:lstStyle/>
                    <a:p>
                      <a:pPr marL="72000" algn="ctr"/>
                      <a:r>
                        <a:rPr lang="en-GB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ctr"/>
                      <a:r>
                        <a:rPr lang="en-GB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6815347"/>
                  </a:ext>
                </a:extLst>
              </a:tr>
              <a:tr h="250831">
                <a:tc>
                  <a:txBody>
                    <a:bodyPr/>
                    <a:lstStyle/>
                    <a:p>
                      <a:pPr marL="72000" algn="ctr"/>
                      <a:r>
                        <a:rPr lang="en-GB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ctr"/>
                      <a:r>
                        <a:rPr lang="en-GB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XI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9495600"/>
                  </a:ext>
                </a:extLst>
              </a:tr>
              <a:tr h="250831">
                <a:tc>
                  <a:txBody>
                    <a:bodyPr/>
                    <a:lstStyle/>
                    <a:p>
                      <a:pPr marL="72000" algn="ctr"/>
                      <a:r>
                        <a:rPr lang="en-GB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algn="ctr"/>
                      <a:r>
                        <a:rPr lang="en-GB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XII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722694"/>
                  </a:ext>
                </a:extLst>
              </a:tr>
            </a:tbl>
          </a:graphicData>
        </a:graphic>
      </p:graphicFrame>
      <p:graphicFrame>
        <p:nvGraphicFramePr>
          <p:cNvPr id="71" name="Table 5">
            <a:extLst>
              <a:ext uri="{FF2B5EF4-FFF2-40B4-BE49-F238E27FC236}">
                <a16:creationId xmlns:a16="http://schemas.microsoft.com/office/drawing/2014/main" id="{B8DE1266-685C-4B16-8F77-A0F02A5242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1896002"/>
              </p:ext>
            </p:extLst>
          </p:nvPr>
        </p:nvGraphicFramePr>
        <p:xfrm>
          <a:off x="7927929" y="238760"/>
          <a:ext cx="1687952" cy="3287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052">
                  <a:extLst>
                    <a:ext uri="{9D8B030D-6E8A-4147-A177-3AD203B41FA5}">
                      <a16:colId xmlns:a16="http://schemas.microsoft.com/office/drawing/2014/main" val="3208353410"/>
                    </a:ext>
                  </a:extLst>
                </a:gridCol>
                <a:gridCol w="782900">
                  <a:extLst>
                    <a:ext uri="{9D8B030D-6E8A-4147-A177-3AD203B41FA5}">
                      <a16:colId xmlns:a16="http://schemas.microsoft.com/office/drawing/2014/main" val="1225816337"/>
                    </a:ext>
                  </a:extLst>
                </a:gridCol>
              </a:tblGrid>
              <a:tr h="275252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ABeeZee" panose="02000000000000000000" pitchFamily="2" charset="0"/>
                        </a:rPr>
                        <a:t>Days in a Month</a:t>
                      </a:r>
                      <a:endParaRPr lang="en-GB" sz="1200" dirty="0">
                        <a:solidFill>
                          <a:schemeClr val="tx1"/>
                        </a:solidFill>
                        <a:latin typeface="ABeeZee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200" dirty="0"/>
                        <a:t>Months of the Year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520511"/>
                  </a:ext>
                </a:extLst>
              </a:tr>
              <a:tr h="250987">
                <a:tc>
                  <a:txBody>
                    <a:bodyPr/>
                    <a:lstStyle/>
                    <a:p>
                      <a:pPr marL="72000" lvl="0" algn="l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January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lvl="0" algn="l"/>
                      <a:r>
                        <a:rPr lang="en-GB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31 days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192334"/>
                  </a:ext>
                </a:extLst>
              </a:tr>
              <a:tr h="250987">
                <a:tc>
                  <a:txBody>
                    <a:bodyPr/>
                    <a:lstStyle/>
                    <a:p>
                      <a:pPr marL="72000" lvl="0" algn="l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February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lvl="0" algn="l"/>
                      <a:r>
                        <a:rPr lang="en-GB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28 days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459727"/>
                  </a:ext>
                </a:extLst>
              </a:tr>
              <a:tr h="250987">
                <a:tc>
                  <a:txBody>
                    <a:bodyPr/>
                    <a:lstStyle/>
                    <a:p>
                      <a:pPr marL="72000" lvl="0" algn="l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March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lvl="0" algn="l"/>
                      <a:r>
                        <a:rPr lang="en-GB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31 days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527181"/>
                  </a:ext>
                </a:extLst>
              </a:tr>
              <a:tr h="250987">
                <a:tc>
                  <a:txBody>
                    <a:bodyPr/>
                    <a:lstStyle/>
                    <a:p>
                      <a:pPr marL="72000" lvl="0" algn="l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April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lvl="0" algn="l"/>
                      <a:r>
                        <a:rPr lang="en-GB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30 days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665995"/>
                  </a:ext>
                </a:extLst>
              </a:tr>
              <a:tr h="250987">
                <a:tc>
                  <a:txBody>
                    <a:bodyPr/>
                    <a:lstStyle/>
                    <a:p>
                      <a:pPr marL="72000" lvl="0" algn="l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May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lvl="0" algn="l"/>
                      <a:r>
                        <a:rPr lang="en-GB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31 days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8908478"/>
                  </a:ext>
                </a:extLst>
              </a:tr>
              <a:tr h="250987">
                <a:tc>
                  <a:txBody>
                    <a:bodyPr/>
                    <a:lstStyle/>
                    <a:p>
                      <a:pPr marL="72000" lvl="0" algn="l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June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lvl="0" algn="l"/>
                      <a:r>
                        <a:rPr lang="en-GB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30 days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4879052"/>
                  </a:ext>
                </a:extLst>
              </a:tr>
              <a:tr h="250987">
                <a:tc>
                  <a:txBody>
                    <a:bodyPr/>
                    <a:lstStyle/>
                    <a:p>
                      <a:pPr marL="72000" lvl="0" algn="l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July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lvl="0" algn="l"/>
                      <a:r>
                        <a:rPr lang="en-GB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31 days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0586049"/>
                  </a:ext>
                </a:extLst>
              </a:tr>
              <a:tr h="250987">
                <a:tc>
                  <a:txBody>
                    <a:bodyPr/>
                    <a:lstStyle/>
                    <a:p>
                      <a:pPr marL="72000" lvl="0" algn="l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August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lvl="0" algn="l"/>
                      <a:r>
                        <a:rPr lang="en-GB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31 days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6184955"/>
                  </a:ext>
                </a:extLst>
              </a:tr>
              <a:tr h="250987">
                <a:tc>
                  <a:txBody>
                    <a:bodyPr/>
                    <a:lstStyle/>
                    <a:p>
                      <a:pPr marL="72000" lvl="0" algn="l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September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lvl="0" algn="l"/>
                      <a:r>
                        <a:rPr lang="en-GB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30 days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630299"/>
                  </a:ext>
                </a:extLst>
              </a:tr>
              <a:tr h="250987">
                <a:tc>
                  <a:txBody>
                    <a:bodyPr/>
                    <a:lstStyle/>
                    <a:p>
                      <a:pPr marL="72000" lvl="0" algn="l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October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lvl="0" algn="l"/>
                      <a:r>
                        <a:rPr lang="en-GB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31 days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8034299"/>
                  </a:ext>
                </a:extLst>
              </a:tr>
              <a:tr h="250987">
                <a:tc>
                  <a:txBody>
                    <a:bodyPr/>
                    <a:lstStyle/>
                    <a:p>
                      <a:pPr marL="72000" lvl="0" algn="l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November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lvl="0" algn="l"/>
                      <a:r>
                        <a:rPr lang="en-GB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30 days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8036159"/>
                  </a:ext>
                </a:extLst>
              </a:tr>
              <a:tr h="250987">
                <a:tc>
                  <a:txBody>
                    <a:bodyPr/>
                    <a:lstStyle/>
                    <a:p>
                      <a:pPr marL="72000" lvl="0" algn="l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December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lvl="0" algn="l"/>
                      <a:r>
                        <a:rPr lang="en-GB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31 days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8656904"/>
                  </a:ext>
                </a:extLst>
              </a:tr>
            </a:tbl>
          </a:graphicData>
        </a:graphic>
      </p:graphicFrame>
      <p:graphicFrame>
        <p:nvGraphicFramePr>
          <p:cNvPr id="72" name="Table 5">
            <a:extLst>
              <a:ext uri="{FF2B5EF4-FFF2-40B4-BE49-F238E27FC236}">
                <a16:creationId xmlns:a16="http://schemas.microsoft.com/office/drawing/2014/main" id="{04F7D3C7-BC97-4A65-B81A-D5C64A0BD9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6536821"/>
              </p:ext>
            </p:extLst>
          </p:nvPr>
        </p:nvGraphicFramePr>
        <p:xfrm>
          <a:off x="3416869" y="3660415"/>
          <a:ext cx="1930766" cy="1072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6952">
                  <a:extLst>
                    <a:ext uri="{9D8B030D-6E8A-4147-A177-3AD203B41FA5}">
                      <a16:colId xmlns:a16="http://schemas.microsoft.com/office/drawing/2014/main" val="2688896529"/>
                    </a:ext>
                  </a:extLst>
                </a:gridCol>
                <a:gridCol w="200502">
                  <a:extLst>
                    <a:ext uri="{9D8B030D-6E8A-4147-A177-3AD203B41FA5}">
                      <a16:colId xmlns:a16="http://schemas.microsoft.com/office/drawing/2014/main" val="3613338511"/>
                    </a:ext>
                  </a:extLst>
                </a:gridCol>
                <a:gridCol w="1173312">
                  <a:extLst>
                    <a:ext uri="{9D8B030D-6E8A-4147-A177-3AD203B41FA5}">
                      <a16:colId xmlns:a16="http://schemas.microsoft.com/office/drawing/2014/main" val="182035212"/>
                    </a:ext>
                  </a:extLst>
                </a:gridCol>
              </a:tblGrid>
              <a:tr h="35737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AM</a:t>
                      </a:r>
                      <a:endParaRPr lang="en-GB" sz="14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=</a:t>
                      </a:r>
                      <a:endParaRPr lang="en-GB" sz="105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Before midday</a:t>
                      </a:r>
                      <a:endParaRPr lang="en-GB" sz="12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494964"/>
                  </a:ext>
                </a:extLst>
              </a:tr>
              <a:tr h="35737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PM</a:t>
                      </a:r>
                      <a:endParaRPr lang="en-GB" sz="14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=</a:t>
                      </a:r>
                      <a:endParaRPr lang="en-GB" sz="105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After midday</a:t>
                      </a:r>
                      <a:endParaRPr lang="en-GB" sz="12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855677"/>
                  </a:ext>
                </a:extLst>
              </a:tr>
              <a:tr h="357378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Midday</a:t>
                      </a:r>
                      <a:endParaRPr lang="en-GB" sz="14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=</a:t>
                      </a:r>
                      <a:endParaRPr lang="en-GB" sz="105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12:00</a:t>
                      </a:r>
                      <a:endParaRPr lang="en-GB" sz="12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666327"/>
                  </a:ext>
                </a:extLst>
              </a:tr>
            </a:tbl>
          </a:graphicData>
        </a:graphic>
      </p:graphicFrame>
      <p:graphicFrame>
        <p:nvGraphicFramePr>
          <p:cNvPr id="73" name="Table 132">
            <a:extLst>
              <a:ext uri="{FF2B5EF4-FFF2-40B4-BE49-F238E27FC236}">
                <a16:creationId xmlns:a16="http://schemas.microsoft.com/office/drawing/2014/main" id="{7308E8AB-819D-407A-8467-C1EEBBA3F9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7335843"/>
              </p:ext>
            </p:extLst>
          </p:nvPr>
        </p:nvGraphicFramePr>
        <p:xfrm>
          <a:off x="256516" y="928958"/>
          <a:ext cx="3051578" cy="10984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5789">
                  <a:extLst>
                    <a:ext uri="{9D8B030D-6E8A-4147-A177-3AD203B41FA5}">
                      <a16:colId xmlns:a16="http://schemas.microsoft.com/office/drawing/2014/main" val="3544507389"/>
                    </a:ext>
                  </a:extLst>
                </a:gridCol>
                <a:gridCol w="1525789">
                  <a:extLst>
                    <a:ext uri="{9D8B030D-6E8A-4147-A177-3AD203B41FA5}">
                      <a16:colId xmlns:a16="http://schemas.microsoft.com/office/drawing/2014/main" val="3554003035"/>
                    </a:ext>
                  </a:extLst>
                </a:gridCol>
              </a:tblGrid>
              <a:tr h="27552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ABeeZee" panose="02000000000000000000" pitchFamily="2" charset="0"/>
                        </a:rPr>
                        <a:t>Unit Fraction</a:t>
                      </a:r>
                      <a:endParaRPr lang="en-GB" sz="1200" dirty="0">
                        <a:solidFill>
                          <a:schemeClr val="tx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ABeeZee" panose="02000000000000000000" pitchFamily="2" charset="0"/>
                        </a:rPr>
                        <a:t>Non-unit Fraction</a:t>
                      </a:r>
                      <a:endParaRPr lang="en-GB" sz="1200" dirty="0">
                        <a:solidFill>
                          <a:schemeClr val="tx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2312679"/>
                  </a:ext>
                </a:extLst>
              </a:tr>
              <a:tr h="81646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Any fraction with 1 as its numerator (top number)</a:t>
                      </a:r>
                      <a:endParaRPr lang="en-GB" sz="12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>
                          <a:solidFill>
                            <a:schemeClr val="bg1"/>
                          </a:solidFill>
                          <a:effectLst/>
                          <a:latin typeface="ABeeZee" panose="02000000000000000000" pitchFamily="2" charset="0"/>
                        </a:rPr>
                        <a:t>Any fraction with a numerator (top number) greater than 1</a:t>
                      </a:r>
                      <a:endParaRPr lang="en-GB" sz="120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6157965"/>
                  </a:ext>
                </a:extLst>
              </a:tr>
            </a:tbl>
          </a:graphicData>
        </a:graphic>
      </p:graphicFrame>
      <p:graphicFrame>
        <p:nvGraphicFramePr>
          <p:cNvPr id="79" name="Table 5">
            <a:extLst>
              <a:ext uri="{FF2B5EF4-FFF2-40B4-BE49-F238E27FC236}">
                <a16:creationId xmlns:a16="http://schemas.microsoft.com/office/drawing/2014/main" id="{4E53C7FD-32FB-4B20-B1D3-CA9529FFAD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7658497"/>
              </p:ext>
            </p:extLst>
          </p:nvPr>
        </p:nvGraphicFramePr>
        <p:xfrm>
          <a:off x="5453606" y="3660412"/>
          <a:ext cx="2015757" cy="10721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8908">
                  <a:extLst>
                    <a:ext uri="{9D8B030D-6E8A-4147-A177-3AD203B41FA5}">
                      <a16:colId xmlns:a16="http://schemas.microsoft.com/office/drawing/2014/main" val="2688896529"/>
                    </a:ext>
                  </a:extLst>
                </a:gridCol>
                <a:gridCol w="214121">
                  <a:extLst>
                    <a:ext uri="{9D8B030D-6E8A-4147-A177-3AD203B41FA5}">
                      <a16:colId xmlns:a16="http://schemas.microsoft.com/office/drawing/2014/main" val="3613338511"/>
                    </a:ext>
                  </a:extLst>
                </a:gridCol>
                <a:gridCol w="812728">
                  <a:extLst>
                    <a:ext uri="{9D8B030D-6E8A-4147-A177-3AD203B41FA5}">
                      <a16:colId xmlns:a16="http://schemas.microsoft.com/office/drawing/2014/main" val="182035212"/>
                    </a:ext>
                  </a:extLst>
                </a:gridCol>
              </a:tblGrid>
              <a:tr h="357379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60 seconds</a:t>
                      </a:r>
                      <a:endParaRPr lang="en-GB" sz="14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=</a:t>
                      </a:r>
                      <a:endParaRPr lang="en-GB" sz="105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 minute</a:t>
                      </a:r>
                      <a:endParaRPr lang="en-GB" sz="12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494964"/>
                  </a:ext>
                </a:extLst>
              </a:tr>
              <a:tr h="357379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60 minutes</a:t>
                      </a:r>
                      <a:endParaRPr lang="en-GB" sz="14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=</a:t>
                      </a:r>
                      <a:endParaRPr lang="en-GB" sz="105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 hour</a:t>
                      </a:r>
                      <a:endParaRPr lang="en-GB" sz="12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855677"/>
                  </a:ext>
                </a:extLst>
              </a:tr>
              <a:tr h="357379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24 hours</a:t>
                      </a:r>
                      <a:endParaRPr lang="en-GB" sz="14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=</a:t>
                      </a:r>
                      <a:endParaRPr lang="en-GB" sz="105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 day</a:t>
                      </a:r>
                      <a:endParaRPr lang="en-GB" sz="12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666327"/>
                  </a:ext>
                </a:extLst>
              </a:tr>
            </a:tbl>
          </a:graphicData>
        </a:graphic>
      </p:graphicFrame>
      <p:graphicFrame>
        <p:nvGraphicFramePr>
          <p:cNvPr id="80" name="Table 5">
            <a:extLst>
              <a:ext uri="{FF2B5EF4-FFF2-40B4-BE49-F238E27FC236}">
                <a16:creationId xmlns:a16="http://schemas.microsoft.com/office/drawing/2014/main" id="{2F5D6E2F-9284-4DF7-A74C-6B50BFA417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0021908"/>
              </p:ext>
            </p:extLst>
          </p:nvPr>
        </p:nvGraphicFramePr>
        <p:xfrm>
          <a:off x="7575335" y="3660415"/>
          <a:ext cx="2040545" cy="10724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1662">
                  <a:extLst>
                    <a:ext uri="{9D8B030D-6E8A-4147-A177-3AD203B41FA5}">
                      <a16:colId xmlns:a16="http://schemas.microsoft.com/office/drawing/2014/main" val="2688896529"/>
                    </a:ext>
                  </a:extLst>
                </a:gridCol>
                <a:gridCol w="274484">
                  <a:extLst>
                    <a:ext uri="{9D8B030D-6E8A-4147-A177-3AD203B41FA5}">
                      <a16:colId xmlns:a16="http://schemas.microsoft.com/office/drawing/2014/main" val="3613338511"/>
                    </a:ext>
                  </a:extLst>
                </a:gridCol>
                <a:gridCol w="874399">
                  <a:extLst>
                    <a:ext uri="{9D8B030D-6E8A-4147-A177-3AD203B41FA5}">
                      <a16:colId xmlns:a16="http://schemas.microsoft.com/office/drawing/2014/main" val="182035212"/>
                    </a:ext>
                  </a:extLst>
                </a:gridCol>
              </a:tblGrid>
              <a:tr h="549047"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10mm</a:t>
                      </a:r>
                    </a:p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100cm</a:t>
                      </a:r>
                      <a:endParaRPr lang="en-GB" sz="14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=</a:t>
                      </a:r>
                      <a:br>
                        <a:rPr lang="en-US" sz="16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</a:b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=</a:t>
                      </a:r>
                      <a:endParaRPr lang="en-GB" sz="9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 cm</a:t>
                      </a:r>
                    </a:p>
                    <a:p>
                      <a:pPr algn="ctr">
                        <a:lnSpc>
                          <a:spcPts val="1900"/>
                        </a:lnSpc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1m</a:t>
                      </a:r>
                      <a:endParaRPr lang="en-GB" sz="12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494964"/>
                  </a:ext>
                </a:extLst>
              </a:tr>
              <a:tr h="271724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1,000g</a:t>
                      </a:r>
                      <a:endParaRPr lang="en-GB" sz="14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=</a:t>
                      </a:r>
                      <a:endParaRPr lang="en-GB" sz="9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1kg</a:t>
                      </a:r>
                      <a:endParaRPr lang="en-GB" sz="12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855677"/>
                  </a:ext>
                </a:extLst>
              </a:tr>
              <a:tr h="241532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1,000ml</a:t>
                      </a:r>
                      <a:endParaRPr lang="en-GB" sz="14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=</a:t>
                      </a:r>
                      <a:endParaRPr lang="en-GB" sz="9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1l</a:t>
                      </a:r>
                      <a:endParaRPr lang="en-GB" sz="1200" b="1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666327"/>
                  </a:ext>
                </a:extLst>
              </a:tr>
            </a:tbl>
          </a:graphicData>
        </a:graphic>
      </p:graphicFrame>
      <p:graphicFrame>
        <p:nvGraphicFramePr>
          <p:cNvPr id="81" name="Table 132">
            <a:extLst>
              <a:ext uri="{FF2B5EF4-FFF2-40B4-BE49-F238E27FC236}">
                <a16:creationId xmlns:a16="http://schemas.microsoft.com/office/drawing/2014/main" id="{55010FC0-CC9D-4D9D-8F30-EB062F0538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6962248"/>
              </p:ext>
            </p:extLst>
          </p:nvPr>
        </p:nvGraphicFramePr>
        <p:xfrm>
          <a:off x="265197" y="4842327"/>
          <a:ext cx="2136627" cy="17646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6627">
                  <a:extLst>
                    <a:ext uri="{9D8B030D-6E8A-4147-A177-3AD203B41FA5}">
                      <a16:colId xmlns:a16="http://schemas.microsoft.com/office/drawing/2014/main" val="3544507389"/>
                    </a:ext>
                  </a:extLst>
                </a:gridCol>
              </a:tblGrid>
              <a:tr h="250058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ABeeZee" panose="02000000000000000000" pitchFamily="2" charset="0"/>
                        </a:rPr>
                        <a:t>Perimeter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7728910"/>
                  </a:ext>
                </a:extLst>
              </a:tr>
              <a:tr h="3986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  <a:t>Perimeter is the </a:t>
                      </a:r>
                      <a:r>
                        <a:rPr lang="en-US" sz="1200" b="1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  <a:t>total length of the outside </a:t>
                      </a:r>
                      <a:r>
                        <a:rPr lang="en-US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  <a:t>of a shape.</a:t>
                      </a:r>
                      <a:endParaRPr lang="en-US" sz="10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BeeZee" panose="02000000000000000000" pitchFamily="2" charset="0"/>
                      </a:endParaRPr>
                    </a:p>
                  </a:txBody>
                  <a:tcPr marL="0" marR="0" marT="3600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1985140"/>
                  </a:ext>
                </a:extLst>
              </a:tr>
              <a:tr h="111279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10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2312679"/>
                  </a:ext>
                </a:extLst>
              </a:tr>
            </a:tbl>
          </a:graphicData>
        </a:graphic>
      </p:graphicFrame>
      <p:pic>
        <p:nvPicPr>
          <p:cNvPr id="82" name="Picture 6">
            <a:extLst>
              <a:ext uri="{FF2B5EF4-FFF2-40B4-BE49-F238E27FC236}">
                <a16:creationId xmlns:a16="http://schemas.microsoft.com/office/drawing/2014/main" id="{ED3AF0CE-E8F1-4F5F-A266-7A85ADCD7A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292" y="5551900"/>
            <a:ext cx="1772436" cy="971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graphicFrame>
        <p:nvGraphicFramePr>
          <p:cNvPr id="83" name="Table 66">
            <a:extLst>
              <a:ext uri="{FF2B5EF4-FFF2-40B4-BE49-F238E27FC236}">
                <a16:creationId xmlns:a16="http://schemas.microsoft.com/office/drawing/2014/main" id="{04C82F56-DAA8-4D11-B8B7-9D9E379AAE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5727591"/>
              </p:ext>
            </p:extLst>
          </p:nvPr>
        </p:nvGraphicFramePr>
        <p:xfrm>
          <a:off x="3427211" y="916912"/>
          <a:ext cx="2821618" cy="2608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0244">
                  <a:extLst>
                    <a:ext uri="{9D8B030D-6E8A-4147-A177-3AD203B41FA5}">
                      <a16:colId xmlns:a16="http://schemas.microsoft.com/office/drawing/2014/main" val="519676937"/>
                    </a:ext>
                  </a:extLst>
                </a:gridCol>
                <a:gridCol w="1411374">
                  <a:extLst>
                    <a:ext uri="{9D8B030D-6E8A-4147-A177-3AD203B41FA5}">
                      <a16:colId xmlns:a16="http://schemas.microsoft.com/office/drawing/2014/main" val="1345927270"/>
                    </a:ext>
                  </a:extLst>
                </a:gridCol>
              </a:tblGrid>
              <a:tr h="100414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Horizontal</a:t>
                      </a:r>
                      <a:endParaRPr lang="en-GB" sz="12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  <a:p>
                      <a:pPr algn="ctr"/>
                      <a:endParaRPr lang="en-GB" sz="12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54664" marR="54664" marT="27332" marB="27332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  <a:t>Vertical</a:t>
                      </a:r>
                      <a:endParaRPr lang="en-GB" sz="12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54664" marR="54664" marT="27332" marB="27332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9070754"/>
                  </a:ext>
                </a:extLst>
              </a:tr>
              <a:tr h="818617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Perpendicular</a:t>
                      </a:r>
                    </a:p>
                  </a:txBody>
                  <a:tcPr marL="54664" marR="54664" marT="27332" marB="27332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Parallel</a:t>
                      </a:r>
                    </a:p>
                  </a:txBody>
                  <a:tcPr marL="54664" marR="54664" marT="27332" marB="27332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0833570"/>
                  </a:ext>
                </a:extLst>
              </a:tr>
              <a:tr h="77648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  <a:t>At an angle of </a:t>
                      </a:r>
                      <a:br>
                        <a:rPr kumimoji="0" lang="en-GB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</a:br>
                      <a:r>
                        <a:rPr kumimoji="0" lang="en-GB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  <a:t>90 degrees</a:t>
                      </a:r>
                      <a:endParaRPr kumimoji="0" lang="en-US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BeeZee" panose="02000000000000000000" pitchFamily="2" charset="0"/>
                        </a:rPr>
                        <a:t>Always having the same distance between two lines</a:t>
                      </a:r>
                      <a:endParaRPr kumimoji="0" lang="en-US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BeeZee" panose="02000000000000000000" pitchFamily="2" charset="0"/>
                      </a:endParaRPr>
                    </a:p>
                  </a:txBody>
                  <a:tcPr marL="54664" marR="54664" marT="27332" marB="2733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520358"/>
                  </a:ext>
                </a:extLst>
              </a:tr>
            </a:tbl>
          </a:graphicData>
        </a:graphic>
      </p:graphicFrame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83F082A0-68DC-4827-8519-438321DFE8D0}"/>
              </a:ext>
            </a:extLst>
          </p:cNvPr>
          <p:cNvCxnSpPr>
            <a:cxnSpLocks/>
          </p:cNvCxnSpPr>
          <p:nvPr/>
        </p:nvCxnSpPr>
        <p:spPr>
          <a:xfrm>
            <a:off x="5533705" y="1198673"/>
            <a:ext cx="0" cy="559055"/>
          </a:xfrm>
          <a:prstGeom prst="line">
            <a:avLst/>
          </a:prstGeom>
          <a:ln w="571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08E4571E-34E3-44B7-971F-A20D70FEA8BC}"/>
              </a:ext>
            </a:extLst>
          </p:cNvPr>
          <p:cNvCxnSpPr>
            <a:cxnSpLocks/>
          </p:cNvCxnSpPr>
          <p:nvPr/>
        </p:nvCxnSpPr>
        <p:spPr>
          <a:xfrm flipH="1" flipV="1">
            <a:off x="3788426" y="1401100"/>
            <a:ext cx="644520" cy="5744"/>
          </a:xfrm>
          <a:prstGeom prst="line">
            <a:avLst/>
          </a:prstGeom>
          <a:ln w="571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F824ED5C-D374-45B4-89D8-46353041774B}"/>
              </a:ext>
            </a:extLst>
          </p:cNvPr>
          <p:cNvGrpSpPr/>
          <p:nvPr/>
        </p:nvGrpSpPr>
        <p:grpSpPr>
          <a:xfrm>
            <a:off x="3998068" y="2304853"/>
            <a:ext cx="386552" cy="464209"/>
            <a:chOff x="1036681" y="5501656"/>
            <a:chExt cx="386552" cy="464209"/>
          </a:xfrm>
        </p:grpSpPr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272FEC05-B120-4BE6-BFDD-C4913BEB4C80}"/>
                </a:ext>
              </a:extLst>
            </p:cNvPr>
            <p:cNvCxnSpPr>
              <a:cxnSpLocks/>
            </p:cNvCxnSpPr>
            <p:nvPr/>
          </p:nvCxnSpPr>
          <p:spPr>
            <a:xfrm>
              <a:off x="1048142" y="5501656"/>
              <a:ext cx="0" cy="464209"/>
            </a:xfrm>
            <a:prstGeom prst="line">
              <a:avLst/>
            </a:prstGeom>
            <a:ln w="5715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30A158A8-CF2C-4AA5-A256-1C09714E3F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36681" y="5520390"/>
              <a:ext cx="386552" cy="0"/>
            </a:xfrm>
            <a:prstGeom prst="line">
              <a:avLst/>
            </a:prstGeom>
            <a:ln w="5715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6ACD9031-C0BE-471E-8444-2B90852B018C}"/>
                </a:ext>
              </a:extLst>
            </p:cNvPr>
            <p:cNvSpPr/>
            <p:nvPr/>
          </p:nvSpPr>
          <p:spPr>
            <a:xfrm>
              <a:off x="1062640" y="5542026"/>
              <a:ext cx="144657" cy="172830"/>
            </a:xfrm>
            <a:prstGeom prst="rect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05E0FE1-9F60-41DF-B24D-4BC3E906D7A9}"/>
              </a:ext>
            </a:extLst>
          </p:cNvPr>
          <p:cNvGrpSpPr/>
          <p:nvPr/>
        </p:nvGrpSpPr>
        <p:grpSpPr>
          <a:xfrm>
            <a:off x="5251098" y="2216551"/>
            <a:ext cx="565213" cy="475269"/>
            <a:chOff x="2378644" y="5484830"/>
            <a:chExt cx="684820" cy="575842"/>
          </a:xfrm>
        </p:grpSpPr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ADEDEE9F-8CFF-4178-9D92-F4A0293D1EE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95609" y="5608655"/>
              <a:ext cx="567855" cy="452017"/>
            </a:xfrm>
            <a:prstGeom prst="line">
              <a:avLst/>
            </a:prstGeom>
            <a:ln w="5715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B095719D-F076-4194-A8F8-7ADE2233493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78644" y="5484830"/>
              <a:ext cx="567855" cy="452017"/>
            </a:xfrm>
            <a:prstGeom prst="line">
              <a:avLst/>
            </a:prstGeom>
            <a:ln w="5715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" name="Arc 75">
            <a:extLst>
              <a:ext uri="{FF2B5EF4-FFF2-40B4-BE49-F238E27FC236}">
                <a16:creationId xmlns:a16="http://schemas.microsoft.com/office/drawing/2014/main" id="{F2546F3A-92B7-4F38-A8B5-CAD072FB4969}"/>
              </a:ext>
            </a:extLst>
          </p:cNvPr>
          <p:cNvSpPr/>
          <p:nvPr/>
        </p:nvSpPr>
        <p:spPr>
          <a:xfrm>
            <a:off x="-659624" y="6168007"/>
            <a:ext cx="1419000" cy="1343042"/>
          </a:xfrm>
          <a:prstGeom prst="arc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graphicFrame>
        <p:nvGraphicFramePr>
          <p:cNvPr id="28" name="Table 1024">
            <a:extLst>
              <a:ext uri="{FF2B5EF4-FFF2-40B4-BE49-F238E27FC236}">
                <a16:creationId xmlns:a16="http://schemas.microsoft.com/office/drawing/2014/main" id="{56A75444-5808-4310-A086-3DBB8077F8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1494442"/>
              </p:ext>
            </p:extLst>
          </p:nvPr>
        </p:nvGraphicFramePr>
        <p:xfrm>
          <a:off x="2717908" y="5000878"/>
          <a:ext cx="1280160" cy="1650452"/>
        </p:xfrm>
        <a:graphic>
          <a:graphicData uri="http://schemas.openxmlformats.org/drawingml/2006/table">
            <a:tbl>
              <a:tblPr firstRow="1" bandRow="1"/>
              <a:tblGrid>
                <a:gridCol w="513090">
                  <a:extLst>
                    <a:ext uri="{9D8B030D-6E8A-4147-A177-3AD203B41FA5}">
                      <a16:colId xmlns:a16="http://schemas.microsoft.com/office/drawing/2014/main" val="221393951"/>
                    </a:ext>
                  </a:extLst>
                </a:gridCol>
                <a:gridCol w="767070">
                  <a:extLst>
                    <a:ext uri="{9D8B030D-6E8A-4147-A177-3AD203B41FA5}">
                      <a16:colId xmlns:a16="http://schemas.microsoft.com/office/drawing/2014/main" val="173410360"/>
                    </a:ext>
                  </a:extLst>
                </a:gridCol>
              </a:tblGrid>
              <a:tr h="412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eeZee" panose="02000000000000000000" pitchFamily="2" charset="0"/>
                        </a:rPr>
                        <a:t>12am</a:t>
                      </a:r>
                      <a:endParaRPr lang="en-GB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00:00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6963279"/>
                  </a:ext>
                </a:extLst>
              </a:tr>
              <a:tr h="412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eeZee" panose="02000000000000000000" pitchFamily="2" charset="0"/>
                        </a:rPr>
                        <a:t>1am</a:t>
                      </a:r>
                      <a:endParaRPr lang="en-GB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01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  <a:sym typeface="Wingdings" panose="05000000000000000000" pitchFamily="2" charset="2"/>
                        </a:rPr>
                        <a:t>:00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8181302"/>
                  </a:ext>
                </a:extLst>
              </a:tr>
              <a:tr h="412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eeZee" panose="02000000000000000000" pitchFamily="2" charset="0"/>
                        </a:rPr>
                        <a:t>2am</a:t>
                      </a:r>
                      <a:endParaRPr lang="en-GB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02:00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7531055"/>
                  </a:ext>
                </a:extLst>
              </a:tr>
              <a:tr h="412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eeZee" panose="02000000000000000000" pitchFamily="2" charset="0"/>
                        </a:rPr>
                        <a:t>3am</a:t>
                      </a:r>
                      <a:endParaRPr lang="en-GB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03:00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6834988"/>
                  </a:ext>
                </a:extLst>
              </a:tr>
            </a:tbl>
          </a:graphicData>
        </a:graphic>
      </p:graphicFrame>
      <p:graphicFrame>
        <p:nvGraphicFramePr>
          <p:cNvPr id="29" name="Table 1024">
            <a:extLst>
              <a:ext uri="{FF2B5EF4-FFF2-40B4-BE49-F238E27FC236}">
                <a16:creationId xmlns:a16="http://schemas.microsoft.com/office/drawing/2014/main" id="{8332BE16-907A-447E-9ECB-9F4C05F6F3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8593987"/>
              </p:ext>
            </p:extLst>
          </p:nvPr>
        </p:nvGraphicFramePr>
        <p:xfrm>
          <a:off x="6132310" y="5000878"/>
          <a:ext cx="1097280" cy="1650452"/>
        </p:xfrm>
        <a:graphic>
          <a:graphicData uri="http://schemas.openxmlformats.org/drawingml/2006/table">
            <a:tbl>
              <a:tblPr firstRow="1" bandRow="1"/>
              <a:tblGrid>
                <a:gridCol w="516512">
                  <a:extLst>
                    <a:ext uri="{9D8B030D-6E8A-4147-A177-3AD203B41FA5}">
                      <a16:colId xmlns:a16="http://schemas.microsoft.com/office/drawing/2014/main" val="221393951"/>
                    </a:ext>
                  </a:extLst>
                </a:gridCol>
                <a:gridCol w="580768">
                  <a:extLst>
                    <a:ext uri="{9D8B030D-6E8A-4147-A177-3AD203B41FA5}">
                      <a16:colId xmlns:a16="http://schemas.microsoft.com/office/drawing/2014/main" val="173410360"/>
                    </a:ext>
                  </a:extLst>
                </a:gridCol>
              </a:tblGrid>
              <a:tr h="412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eeZee" panose="02000000000000000000" pitchFamily="2" charset="0"/>
                        </a:rPr>
                        <a:t>12pm</a:t>
                      </a:r>
                      <a:endParaRPr lang="en-GB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12:00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6963279"/>
                  </a:ext>
                </a:extLst>
              </a:tr>
              <a:tr h="412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eeZee" panose="02000000000000000000" pitchFamily="2" charset="0"/>
                        </a:rPr>
                        <a:t>1pm</a:t>
                      </a:r>
                      <a:endParaRPr lang="en-GB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  <a:sym typeface="Wingdings" panose="05000000000000000000" pitchFamily="2" charset="2"/>
                        </a:rPr>
                        <a:t>13:00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8181302"/>
                  </a:ext>
                </a:extLst>
              </a:tr>
              <a:tr h="412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eeZee" panose="02000000000000000000" pitchFamily="2" charset="0"/>
                        </a:rPr>
                        <a:t>2pm</a:t>
                      </a:r>
                      <a:endParaRPr lang="en-GB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14:00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7531055"/>
                  </a:ext>
                </a:extLst>
              </a:tr>
              <a:tr h="412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eeZee" panose="02000000000000000000" pitchFamily="2" charset="0"/>
                        </a:rPr>
                        <a:t>3pm</a:t>
                      </a:r>
                      <a:endParaRPr lang="en-GB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15:00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6834988"/>
                  </a:ext>
                </a:extLst>
              </a:tr>
            </a:tbl>
          </a:graphicData>
        </a:graphic>
      </p:graphicFrame>
      <p:graphicFrame>
        <p:nvGraphicFramePr>
          <p:cNvPr id="30" name="Table 1024">
            <a:extLst>
              <a:ext uri="{FF2B5EF4-FFF2-40B4-BE49-F238E27FC236}">
                <a16:creationId xmlns:a16="http://schemas.microsoft.com/office/drawing/2014/main" id="{1AC91919-C950-41F8-8289-D40DB3947C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8042714"/>
              </p:ext>
            </p:extLst>
          </p:nvPr>
        </p:nvGraphicFramePr>
        <p:xfrm>
          <a:off x="3910122" y="4989733"/>
          <a:ext cx="1189673" cy="1650452"/>
        </p:xfrm>
        <a:graphic>
          <a:graphicData uri="http://schemas.openxmlformats.org/drawingml/2006/table">
            <a:tbl>
              <a:tblPr firstRow="1" bandRow="1"/>
              <a:tblGrid>
                <a:gridCol w="413085">
                  <a:extLst>
                    <a:ext uri="{9D8B030D-6E8A-4147-A177-3AD203B41FA5}">
                      <a16:colId xmlns:a16="http://schemas.microsoft.com/office/drawing/2014/main" val="221393951"/>
                    </a:ext>
                  </a:extLst>
                </a:gridCol>
                <a:gridCol w="776588">
                  <a:extLst>
                    <a:ext uri="{9D8B030D-6E8A-4147-A177-3AD203B41FA5}">
                      <a16:colId xmlns:a16="http://schemas.microsoft.com/office/drawing/2014/main" val="173410360"/>
                    </a:ext>
                  </a:extLst>
                </a:gridCol>
              </a:tblGrid>
              <a:tr h="412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eeZee" panose="02000000000000000000" pitchFamily="2" charset="0"/>
                        </a:rPr>
                        <a:t>4am</a:t>
                      </a:r>
                      <a:endParaRPr lang="en-GB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04:00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6963279"/>
                  </a:ext>
                </a:extLst>
              </a:tr>
              <a:tr h="412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eeZee" panose="02000000000000000000" pitchFamily="2" charset="0"/>
                        </a:rPr>
                        <a:t>5am</a:t>
                      </a:r>
                      <a:endParaRPr lang="en-GB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05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  <a:sym typeface="Wingdings" panose="05000000000000000000" pitchFamily="2" charset="2"/>
                        </a:rPr>
                        <a:t>:00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8181302"/>
                  </a:ext>
                </a:extLst>
              </a:tr>
              <a:tr h="412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eeZee" panose="02000000000000000000" pitchFamily="2" charset="0"/>
                        </a:rPr>
                        <a:t>6am</a:t>
                      </a:r>
                      <a:endParaRPr lang="en-GB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06:00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7531055"/>
                  </a:ext>
                </a:extLst>
              </a:tr>
              <a:tr h="412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eeZee" panose="02000000000000000000" pitchFamily="2" charset="0"/>
                        </a:rPr>
                        <a:t>7am</a:t>
                      </a:r>
                      <a:endParaRPr lang="en-GB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07:00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6834988"/>
                  </a:ext>
                </a:extLst>
              </a:tr>
            </a:tbl>
          </a:graphicData>
        </a:graphic>
      </p:graphicFrame>
      <p:graphicFrame>
        <p:nvGraphicFramePr>
          <p:cNvPr id="31" name="Table 1024">
            <a:extLst>
              <a:ext uri="{FF2B5EF4-FFF2-40B4-BE49-F238E27FC236}">
                <a16:creationId xmlns:a16="http://schemas.microsoft.com/office/drawing/2014/main" id="{BE3E057C-5891-49B6-8A6D-33CD548116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7611835"/>
              </p:ext>
            </p:extLst>
          </p:nvPr>
        </p:nvGraphicFramePr>
        <p:xfrm>
          <a:off x="4968669" y="5000878"/>
          <a:ext cx="1280160" cy="1650452"/>
        </p:xfrm>
        <a:graphic>
          <a:graphicData uri="http://schemas.openxmlformats.org/drawingml/2006/table">
            <a:tbl>
              <a:tblPr firstRow="1" bandRow="1"/>
              <a:tblGrid>
                <a:gridCol w="530651">
                  <a:extLst>
                    <a:ext uri="{9D8B030D-6E8A-4147-A177-3AD203B41FA5}">
                      <a16:colId xmlns:a16="http://schemas.microsoft.com/office/drawing/2014/main" val="221393951"/>
                    </a:ext>
                  </a:extLst>
                </a:gridCol>
                <a:gridCol w="749509">
                  <a:extLst>
                    <a:ext uri="{9D8B030D-6E8A-4147-A177-3AD203B41FA5}">
                      <a16:colId xmlns:a16="http://schemas.microsoft.com/office/drawing/2014/main" val="173410360"/>
                    </a:ext>
                  </a:extLst>
                </a:gridCol>
              </a:tblGrid>
              <a:tr h="412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eeZee" panose="02000000000000000000" pitchFamily="2" charset="0"/>
                        </a:rPr>
                        <a:t>8am</a:t>
                      </a:r>
                      <a:endParaRPr lang="en-GB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08:00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6963279"/>
                  </a:ext>
                </a:extLst>
              </a:tr>
              <a:tr h="412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eeZee" panose="02000000000000000000" pitchFamily="2" charset="0"/>
                        </a:rPr>
                        <a:t>9am</a:t>
                      </a:r>
                      <a:endParaRPr lang="en-GB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09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  <a:sym typeface="Wingdings" panose="05000000000000000000" pitchFamily="2" charset="2"/>
                        </a:rPr>
                        <a:t>:00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8181302"/>
                  </a:ext>
                </a:extLst>
              </a:tr>
              <a:tr h="412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eeZee" panose="02000000000000000000" pitchFamily="2" charset="0"/>
                        </a:rPr>
                        <a:t>10am</a:t>
                      </a:r>
                      <a:endParaRPr lang="en-GB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10:00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7531055"/>
                  </a:ext>
                </a:extLst>
              </a:tr>
              <a:tr h="412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eeZee" panose="02000000000000000000" pitchFamily="2" charset="0"/>
                        </a:rPr>
                        <a:t>11am</a:t>
                      </a:r>
                      <a:endParaRPr lang="en-GB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11:00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6834988"/>
                  </a:ext>
                </a:extLst>
              </a:tr>
            </a:tbl>
          </a:graphicData>
        </a:graphic>
      </p:graphicFrame>
      <p:graphicFrame>
        <p:nvGraphicFramePr>
          <p:cNvPr id="32" name="Table 1024">
            <a:extLst>
              <a:ext uri="{FF2B5EF4-FFF2-40B4-BE49-F238E27FC236}">
                <a16:creationId xmlns:a16="http://schemas.microsoft.com/office/drawing/2014/main" id="{6227EAF8-BC24-40BF-86A2-BEF1545CEF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2305931"/>
              </p:ext>
            </p:extLst>
          </p:nvPr>
        </p:nvGraphicFramePr>
        <p:xfrm>
          <a:off x="7295568" y="4989733"/>
          <a:ext cx="1006793" cy="1650452"/>
        </p:xfrm>
        <a:graphic>
          <a:graphicData uri="http://schemas.openxmlformats.org/drawingml/2006/table">
            <a:tbl>
              <a:tblPr firstRow="1" bandRow="1"/>
              <a:tblGrid>
                <a:gridCol w="448502">
                  <a:extLst>
                    <a:ext uri="{9D8B030D-6E8A-4147-A177-3AD203B41FA5}">
                      <a16:colId xmlns:a16="http://schemas.microsoft.com/office/drawing/2014/main" val="221393951"/>
                    </a:ext>
                  </a:extLst>
                </a:gridCol>
                <a:gridCol w="558291">
                  <a:extLst>
                    <a:ext uri="{9D8B030D-6E8A-4147-A177-3AD203B41FA5}">
                      <a16:colId xmlns:a16="http://schemas.microsoft.com/office/drawing/2014/main" val="173410360"/>
                    </a:ext>
                  </a:extLst>
                </a:gridCol>
              </a:tblGrid>
              <a:tr h="412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eeZee" panose="02000000000000000000" pitchFamily="2" charset="0"/>
                        </a:rPr>
                        <a:t>4pm</a:t>
                      </a:r>
                      <a:endParaRPr lang="en-GB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16:00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6963279"/>
                  </a:ext>
                </a:extLst>
              </a:tr>
              <a:tr h="412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eeZee" panose="02000000000000000000" pitchFamily="2" charset="0"/>
                        </a:rPr>
                        <a:t>5pm</a:t>
                      </a:r>
                      <a:endParaRPr lang="en-GB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  <a:sym typeface="Wingdings" panose="05000000000000000000" pitchFamily="2" charset="2"/>
                        </a:rPr>
                        <a:t>17:00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8181302"/>
                  </a:ext>
                </a:extLst>
              </a:tr>
              <a:tr h="412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eeZee" panose="02000000000000000000" pitchFamily="2" charset="0"/>
                        </a:rPr>
                        <a:t>6pm</a:t>
                      </a:r>
                      <a:endParaRPr lang="en-GB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18:00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7531055"/>
                  </a:ext>
                </a:extLst>
              </a:tr>
              <a:tr h="412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eeZee" panose="02000000000000000000" pitchFamily="2" charset="0"/>
                        </a:rPr>
                        <a:t>7pm</a:t>
                      </a:r>
                      <a:endParaRPr lang="en-GB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19:00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6834988"/>
                  </a:ext>
                </a:extLst>
              </a:tr>
            </a:tbl>
          </a:graphicData>
        </a:graphic>
      </p:graphicFrame>
      <p:graphicFrame>
        <p:nvGraphicFramePr>
          <p:cNvPr id="33" name="Table 1024">
            <a:extLst>
              <a:ext uri="{FF2B5EF4-FFF2-40B4-BE49-F238E27FC236}">
                <a16:creationId xmlns:a16="http://schemas.microsoft.com/office/drawing/2014/main" id="{92A98099-0168-42FB-A6BF-DFC09BE3E0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9838522"/>
              </p:ext>
            </p:extLst>
          </p:nvPr>
        </p:nvGraphicFramePr>
        <p:xfrm>
          <a:off x="8453817" y="4980061"/>
          <a:ext cx="1069911" cy="1650452"/>
        </p:xfrm>
        <a:graphic>
          <a:graphicData uri="http://schemas.openxmlformats.org/drawingml/2006/table">
            <a:tbl>
              <a:tblPr firstRow="1" bandRow="1"/>
              <a:tblGrid>
                <a:gridCol w="504918">
                  <a:extLst>
                    <a:ext uri="{9D8B030D-6E8A-4147-A177-3AD203B41FA5}">
                      <a16:colId xmlns:a16="http://schemas.microsoft.com/office/drawing/2014/main" val="221393951"/>
                    </a:ext>
                  </a:extLst>
                </a:gridCol>
                <a:gridCol w="564993">
                  <a:extLst>
                    <a:ext uri="{9D8B030D-6E8A-4147-A177-3AD203B41FA5}">
                      <a16:colId xmlns:a16="http://schemas.microsoft.com/office/drawing/2014/main" val="173410360"/>
                    </a:ext>
                  </a:extLst>
                </a:gridCol>
              </a:tblGrid>
              <a:tr h="412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eeZee" panose="02000000000000000000" pitchFamily="2" charset="0"/>
                        </a:rPr>
                        <a:t>8pm</a:t>
                      </a:r>
                      <a:endParaRPr lang="en-GB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20:00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6963279"/>
                  </a:ext>
                </a:extLst>
              </a:tr>
              <a:tr h="412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eeZee" panose="02000000000000000000" pitchFamily="2" charset="0"/>
                        </a:rPr>
                        <a:t>9pm</a:t>
                      </a:r>
                      <a:endParaRPr lang="en-GB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  <a:sym typeface="Wingdings" panose="05000000000000000000" pitchFamily="2" charset="2"/>
                        </a:rPr>
                        <a:t>21:00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8181302"/>
                  </a:ext>
                </a:extLst>
              </a:tr>
              <a:tr h="412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eeZee" panose="02000000000000000000" pitchFamily="2" charset="0"/>
                        </a:rPr>
                        <a:t>10pm</a:t>
                      </a:r>
                      <a:endParaRPr lang="en-GB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22:00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7531055"/>
                  </a:ext>
                </a:extLst>
              </a:tr>
              <a:tr h="412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BeeZee" panose="02000000000000000000" pitchFamily="2" charset="0"/>
                        </a:rPr>
                        <a:t>11pm</a:t>
                      </a:r>
                      <a:endParaRPr lang="en-GB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BeeZee" panose="02000000000000000000" pitchFamily="2" charset="0"/>
                        </a:rPr>
                        <a:t>23:00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6834988"/>
                  </a:ext>
                </a:extLst>
              </a:tr>
            </a:tbl>
          </a:graphicData>
        </a:graphic>
      </p:graphicFrame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141FE9BB-8DD8-4D6E-951F-F6D9B398BE0F}"/>
              </a:ext>
            </a:extLst>
          </p:cNvPr>
          <p:cNvCxnSpPr/>
          <p:nvPr/>
        </p:nvCxnSpPr>
        <p:spPr>
          <a:xfrm>
            <a:off x="3773148" y="5000878"/>
            <a:ext cx="0" cy="148336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0ECD4BE-EF97-4F2B-BDE7-B42C3A8C68E3}"/>
              </a:ext>
            </a:extLst>
          </p:cNvPr>
          <p:cNvCxnSpPr/>
          <p:nvPr/>
        </p:nvCxnSpPr>
        <p:spPr>
          <a:xfrm>
            <a:off x="4878048" y="5000878"/>
            <a:ext cx="0" cy="148336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C12CF57-A61D-4F4B-923B-DF9C41307FD3}"/>
              </a:ext>
            </a:extLst>
          </p:cNvPr>
          <p:cNvCxnSpPr/>
          <p:nvPr/>
        </p:nvCxnSpPr>
        <p:spPr>
          <a:xfrm>
            <a:off x="6043908" y="5000878"/>
            <a:ext cx="0" cy="148336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EFF533E-35F7-4FD9-9DD1-CCFC5C1E64F8}"/>
              </a:ext>
            </a:extLst>
          </p:cNvPr>
          <p:cNvCxnSpPr/>
          <p:nvPr/>
        </p:nvCxnSpPr>
        <p:spPr>
          <a:xfrm>
            <a:off x="7202148" y="5000878"/>
            <a:ext cx="0" cy="148336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C4B1591-DAC8-415D-9288-25D6BBCBF0EA}"/>
              </a:ext>
            </a:extLst>
          </p:cNvPr>
          <p:cNvCxnSpPr/>
          <p:nvPr/>
        </p:nvCxnSpPr>
        <p:spPr>
          <a:xfrm>
            <a:off x="8309588" y="5000878"/>
            <a:ext cx="0" cy="148336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Picture 39">
            <a:extLst>
              <a:ext uri="{FF2B5EF4-FFF2-40B4-BE49-F238E27FC236}">
                <a16:creationId xmlns:a16="http://schemas.microsoft.com/office/drawing/2014/main" id="{4977389F-55A0-48FD-BA5B-DF0F38E3CFB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8"/>
          <a:stretch/>
        </p:blipFill>
        <p:spPr>
          <a:xfrm>
            <a:off x="82056" y="6372136"/>
            <a:ext cx="514351" cy="413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878403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UL Mathematics (Teacher Facing)">
      <a:dk1>
        <a:srgbClr val="FFFFFF"/>
      </a:dk1>
      <a:lt1>
        <a:srgbClr val="000000"/>
      </a:lt1>
      <a:dk2>
        <a:srgbClr val="E6E6E6"/>
      </a:dk2>
      <a:lt2>
        <a:srgbClr val="565656"/>
      </a:lt2>
      <a:accent1>
        <a:srgbClr val="4E83BE"/>
      </a:accent1>
      <a:accent2>
        <a:srgbClr val="D17E3F"/>
      </a:accent2>
      <a:accent3>
        <a:srgbClr val="3E9C64"/>
      </a:accent3>
      <a:accent4>
        <a:srgbClr val="8262A6"/>
      </a:accent4>
      <a:accent5>
        <a:srgbClr val="C35993"/>
      </a:accent5>
      <a:accent6>
        <a:srgbClr val="88A442"/>
      </a:accent6>
      <a:hlink>
        <a:srgbClr val="D55D5D"/>
      </a:hlink>
      <a:folHlink>
        <a:srgbClr val="40A6B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701DEBA1D237478690C986AD5074F5" ma:contentTypeVersion="14" ma:contentTypeDescription="Create a new document." ma:contentTypeScope="" ma:versionID="232127cdc54c513e55ecae8189443dc1">
  <xsd:schema xmlns:xsd="http://www.w3.org/2001/XMLSchema" xmlns:xs="http://www.w3.org/2001/XMLSchema" xmlns:p="http://schemas.microsoft.com/office/2006/metadata/properties" xmlns:ns2="8901d610-5d92-40a3-a0e9-c190255e518e" xmlns:ns3="db2cfb84-e067-48ca-914a-87989a4f857b" targetNamespace="http://schemas.microsoft.com/office/2006/metadata/properties" ma:root="true" ma:fieldsID="d7ec7c8c1f794c89e3e1ba5cac430167" ns2:_="" ns3:_="">
    <xsd:import namespace="8901d610-5d92-40a3-a0e9-c190255e518e"/>
    <xsd:import namespace="db2cfb84-e067-48ca-914a-87989a4f857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01d610-5d92-40a3-a0e9-c190255e51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f8b25368-62d7-48a6-8267-214d71e34e5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2cfb84-e067-48ca-914a-87989a4f857b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4895f32c-fe41-4f10-a110-32c2c8b78a59}" ma:internalName="TaxCatchAll" ma:showField="CatchAllData" ma:web="db2cfb84-e067-48ca-914a-87989a4f857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901d610-5d92-40a3-a0e9-c190255e518e">
      <Terms xmlns="http://schemas.microsoft.com/office/infopath/2007/PartnerControls"/>
    </lcf76f155ced4ddcb4097134ff3c332f>
    <TaxCatchAll xmlns="db2cfb84-e067-48ca-914a-87989a4f857b" xsi:nil="true"/>
  </documentManagement>
</p:properties>
</file>

<file path=customXml/itemProps1.xml><?xml version="1.0" encoding="utf-8"?>
<ds:datastoreItem xmlns:ds="http://schemas.openxmlformats.org/officeDocument/2006/customXml" ds:itemID="{3AB79CF0-BE90-4A24-AAD7-934DCA0EEA3F}"/>
</file>

<file path=customXml/itemProps2.xml><?xml version="1.0" encoding="utf-8"?>
<ds:datastoreItem xmlns:ds="http://schemas.openxmlformats.org/officeDocument/2006/customXml" ds:itemID="{FF2A31F0-0284-4FFD-850E-478562CD71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F20F8DA-C4FB-4450-BACC-F5A742E79B9F}">
  <ds:schemaRefs>
    <ds:schemaRef ds:uri="http://schemas.microsoft.com/office/2006/metadata/properties"/>
    <ds:schemaRef ds:uri="http://schemas.microsoft.com/office/2006/documentManagement/types"/>
    <ds:schemaRef ds:uri="84283a62-dbf0-4bf3-9286-04d2ea05a3ac"/>
    <ds:schemaRef ds:uri="http://schemas.openxmlformats.org/package/2006/metadata/core-properties"/>
    <ds:schemaRef ds:uri="http://purl.org/dc/elements/1.1/"/>
    <ds:schemaRef ds:uri="http://purl.org/dc/dcmitype/"/>
    <ds:schemaRef ds:uri="http://schemas.microsoft.com/office/infopath/2007/PartnerControls"/>
    <ds:schemaRef ds:uri="7cdbce52-7c58-4c49-97cb-d953267058b2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341</TotalTime>
  <Words>247</Words>
  <Application>Microsoft Office PowerPoint</Application>
  <PresentationFormat>A4 Paper (210x297 mm)</PresentationFormat>
  <Paragraphs>144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ABeeZee</vt:lpstr>
      <vt:lpstr>Arial</vt:lpstr>
      <vt:lpstr>Calibri</vt:lpstr>
      <vt:lpstr>1_Custom Design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Jessica Quinn</dc:creator>
  <cp:lastModifiedBy>Mark Stephenson</cp:lastModifiedBy>
  <cp:revision>2</cp:revision>
  <dcterms:created xsi:type="dcterms:W3CDTF">2021-04-22T13:12:58Z</dcterms:created>
  <dcterms:modified xsi:type="dcterms:W3CDTF">2021-12-09T08:30:28Z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0x01010055701DEBA1D237478690C986AD5074F5</vt:lpwstr>
  </property>
  <property fmtid="{D5CDD505-2E9C-101B-9397-08002B2CF9AE}" pid="3" name="Order">
    <vt:r8>3104000</vt:r8>
  </property>
</Properties>
</file>